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75" r:id="rId5"/>
    <p:sldId id="276" r:id="rId6"/>
    <p:sldId id="281" r:id="rId7"/>
    <p:sldId id="282" r:id="rId8"/>
    <p:sldId id="278" r:id="rId9"/>
    <p:sldId id="283" r:id="rId10"/>
    <p:sldId id="268" r:id="rId11"/>
    <p:sldId id="279" r:id="rId12"/>
    <p:sldId id="284" r:id="rId13"/>
    <p:sldId id="28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934"/>
    <a:srgbClr val="CE8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5" autoAdjust="0"/>
    <p:restoredTop sz="94660"/>
  </p:normalViewPr>
  <p:slideViewPr>
    <p:cSldViewPr snapToGrid="0">
      <p:cViewPr varScale="1">
        <p:scale>
          <a:sx n="52" d="100"/>
          <a:sy n="52" d="100"/>
        </p:scale>
        <p:origin x="11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1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C0EC-C577-411C-9EB5-BA5B8A78F86C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41AE3-6D82-4653-B731-9A57E05915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7362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C0EC-C577-411C-9EB5-BA5B8A78F86C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41AE3-6D82-4653-B731-9A57E05915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8597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C0EC-C577-411C-9EB5-BA5B8A78F86C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41AE3-6D82-4653-B731-9A57E05915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0070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C0EC-C577-411C-9EB5-BA5B8A78F86C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41AE3-6D82-4653-B731-9A57E05915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0555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C0EC-C577-411C-9EB5-BA5B8A78F86C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41AE3-6D82-4653-B731-9A57E05915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0504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C0EC-C577-411C-9EB5-BA5B8A78F86C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41AE3-6D82-4653-B731-9A57E05915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4608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C0EC-C577-411C-9EB5-BA5B8A78F86C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41AE3-6D82-4653-B731-9A57E05915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7464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C0EC-C577-411C-9EB5-BA5B8A78F86C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41AE3-6D82-4653-B731-9A57E05915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774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C0EC-C577-411C-9EB5-BA5B8A78F86C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41AE3-6D82-4653-B731-9A57E05915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7570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C0EC-C577-411C-9EB5-BA5B8A78F86C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41AE3-6D82-4653-B731-9A57E05915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7736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C0EC-C577-411C-9EB5-BA5B8A78F86C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41AE3-6D82-4653-B731-9A57E05915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6287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BC0EC-C577-411C-9EB5-BA5B8A78F86C}" type="datetimeFigureOut">
              <a:rPr lang="es-MX" smtClean="0"/>
              <a:t>21/10/2021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41AE3-6D82-4653-B731-9A57E05915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6472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movilidad.uabc.mx/ie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ovilidad.uabc.mx/ie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ovilidad.uabc.mx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edu-fca.odoo.com/" TargetMode="External"/><Relationship Id="rId4" Type="http://schemas.openxmlformats.org/officeDocument/2006/relationships/hyperlink" Target="mailto:berrelleza@uabc.edu.m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gvca.uabc.mx/uabc/cciia/alumnos/intercambio/carta-compromiso" TargetMode="External"/><Relationship Id="rId4" Type="http://schemas.openxmlformats.org/officeDocument/2006/relationships/hyperlink" Target="http://www.cgvca.uabc.mx/formatos/intercambio/solicitu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6029" y="5880391"/>
            <a:ext cx="1493649" cy="74987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327" y="297846"/>
            <a:ext cx="512108" cy="60965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674744" y="2123462"/>
            <a:ext cx="25233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rgbClr val="007934"/>
                </a:solidFill>
                <a:latin typeface="Montserrat" panose="02000505000000020004" pitchFamily="2" charset="0"/>
              </a:rPr>
              <a:t>Acceso a Convocatoria</a:t>
            </a:r>
            <a:endParaRPr lang="es-MX" sz="2400" b="1" dirty="0">
              <a:solidFill>
                <a:srgbClr val="007934"/>
              </a:solidFill>
              <a:latin typeface="Montserrat" panose="02000505000000020004" pitchFamily="2" charset="0"/>
            </a:endParaRPr>
          </a:p>
        </p:txBody>
      </p:sp>
      <p:sp>
        <p:nvSpPr>
          <p:cNvPr id="4" name="Flecha abajo 3"/>
          <p:cNvSpPr/>
          <p:nvPr/>
        </p:nvSpPr>
        <p:spPr>
          <a:xfrm>
            <a:off x="1603169" y="2980706"/>
            <a:ext cx="724395" cy="712520"/>
          </a:xfrm>
          <a:prstGeom prst="downArrow">
            <a:avLst/>
          </a:prstGeom>
          <a:solidFill>
            <a:srgbClr val="CE8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Google Shape;54;p13"/>
          <p:cNvSpPr txBox="1">
            <a:spLocks/>
          </p:cNvSpPr>
          <p:nvPr/>
        </p:nvSpPr>
        <p:spPr>
          <a:xfrm>
            <a:off x="3930732" y="297846"/>
            <a:ext cx="7878946" cy="4396348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51427" tIns="51427" rIns="51427" bIns="51427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buSzPct val="28816"/>
            </a:pPr>
            <a:r>
              <a:rPr lang="es-ES" sz="4800" b="1" dirty="0" smtClean="0">
                <a:solidFill>
                  <a:srgbClr val="007934"/>
                </a:solidFill>
                <a:latin typeface="Montserrat"/>
                <a:ea typeface="Montserrat"/>
                <a:cs typeface="Montserrat"/>
                <a:sym typeface="Montserrat"/>
              </a:rPr>
              <a:t>Convocatoria de estancia virtual para estudiantes de licenciatura y posgrado</a:t>
            </a:r>
          </a:p>
          <a:p>
            <a:pPr algn="ctr">
              <a:buSzPct val="28816"/>
            </a:pPr>
            <a:endParaRPr lang="es-ES" sz="4000" b="1" dirty="0" smtClean="0">
              <a:solidFill>
                <a:srgbClr val="00793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algn="ctr">
              <a:buSzPct val="42590"/>
            </a:pPr>
            <a:r>
              <a:rPr lang="es-ES" sz="8000" b="1" dirty="0" smtClean="0">
                <a:solidFill>
                  <a:srgbClr val="CE8E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/>
                <a:ea typeface="Montserrat"/>
                <a:cs typeface="Montserrat"/>
                <a:sym typeface="Montserrat"/>
              </a:rPr>
              <a:t>2022</a:t>
            </a:r>
            <a:endParaRPr lang="es-ES" sz="8000" b="1" dirty="0">
              <a:solidFill>
                <a:srgbClr val="00793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347" y="3719473"/>
            <a:ext cx="2990038" cy="299003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03882" y="4496417"/>
            <a:ext cx="2693437" cy="1436149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6"/>
          <a:srcRect t="26311" b="23264"/>
          <a:stretch/>
        </p:blipFill>
        <p:spPr>
          <a:xfrm>
            <a:off x="6797319" y="5628857"/>
            <a:ext cx="2143125" cy="1080654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00487" y="4675552"/>
            <a:ext cx="3137366" cy="894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5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/>
          <a:srcRect l="-271" t="4704" r="271" b="-4704"/>
          <a:stretch/>
        </p:blipFill>
        <p:spPr>
          <a:xfrm>
            <a:off x="1310182" y="1196288"/>
            <a:ext cx="10063586" cy="5222874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3179928" y="305630"/>
            <a:ext cx="852066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s-MX" sz="2400" dirty="0" smtClean="0">
                <a:latin typeface="Montserrat" panose="02000505000000020004" pitchFamily="2" charset="0"/>
              </a:rPr>
              <a:t>Subir sus documentos solicitados al sistema de</a:t>
            </a:r>
          </a:p>
          <a:p>
            <a:pPr algn="r"/>
            <a:r>
              <a:rPr lang="es-MX" sz="2400" dirty="0" smtClean="0">
                <a:latin typeface="Montserrat" panose="02000505000000020004" pitchFamily="2" charset="0"/>
              </a:rPr>
              <a:t>intercambio en línea </a:t>
            </a:r>
            <a:r>
              <a:rPr lang="es-MX" sz="2400" dirty="0" smtClean="0">
                <a:latin typeface="Montserrat" panose="02000505000000020004" pitchFamily="2" charset="0"/>
                <a:hlinkClick r:id="rId3"/>
              </a:rPr>
              <a:t>http://movilidad.uabc.mx/ie</a:t>
            </a:r>
            <a:endParaRPr lang="es-MX" sz="2400" dirty="0" smtClean="0">
              <a:latin typeface="Montserrat" panose="02000505000000020004" pitchFamily="2" charset="0"/>
            </a:endParaRPr>
          </a:p>
        </p:txBody>
      </p:sp>
      <p:sp>
        <p:nvSpPr>
          <p:cNvPr id="9" name="Elipse 8"/>
          <p:cNvSpPr/>
          <p:nvPr/>
        </p:nvSpPr>
        <p:spPr>
          <a:xfrm>
            <a:off x="3365983" y="2755745"/>
            <a:ext cx="1910687" cy="173326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uadroTexto 9"/>
          <p:cNvSpPr txBox="1"/>
          <p:nvPr/>
        </p:nvSpPr>
        <p:spPr>
          <a:xfrm>
            <a:off x="286802" y="2899102"/>
            <a:ext cx="28630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rgbClr val="FF0000"/>
                </a:solidFill>
                <a:latin typeface="Montserrat" panose="02000505000000020004" pitchFamily="2" charset="0"/>
              </a:rPr>
              <a:t>NOTA:  </a:t>
            </a:r>
            <a:r>
              <a:rPr lang="es-MX" sz="2000" dirty="0" smtClean="0">
                <a:latin typeface="Montserrat" panose="02000505000000020004" pitchFamily="2" charset="0"/>
              </a:rPr>
              <a:t>Los documentos deben estar digitalizados en formato </a:t>
            </a:r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anose="02000505000000020004" pitchFamily="2" charset="0"/>
              </a:rPr>
              <a:t>PDF</a:t>
            </a:r>
            <a:endParaRPr lang="es-MX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" panose="02000505000000020004" pitchFamily="2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174" y="289717"/>
            <a:ext cx="512108" cy="609653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26944" y="6108127"/>
            <a:ext cx="1493649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52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6029" y="5880391"/>
            <a:ext cx="1493649" cy="74987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327" y="297846"/>
            <a:ext cx="512108" cy="609653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3513221" y="170643"/>
            <a:ext cx="815801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3400" b="1" dirty="0" smtClean="0">
                <a:solidFill>
                  <a:schemeClr val="bg2">
                    <a:lumMod val="50000"/>
                  </a:schemeClr>
                </a:solidFill>
                <a:latin typeface="Montserrat" panose="02000505000000020004" pitchFamily="2" charset="0"/>
              </a:rPr>
              <a:t>Calendario general</a:t>
            </a:r>
            <a:endParaRPr lang="es-MX" sz="3400" b="1" dirty="0">
              <a:solidFill>
                <a:schemeClr val="bg2">
                  <a:lumMod val="50000"/>
                </a:schemeClr>
              </a:solidFill>
              <a:latin typeface="Montserrat" panose="02000505000000020004" pitchFamily="2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916359"/>
              </p:ext>
            </p:extLst>
          </p:nvPr>
        </p:nvGraphicFramePr>
        <p:xfrm>
          <a:off x="615819" y="1333705"/>
          <a:ext cx="11055412" cy="41945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27706">
                  <a:extLst>
                    <a:ext uri="{9D8B030D-6E8A-4147-A177-3AD203B41FA5}">
                      <a16:colId xmlns:a16="http://schemas.microsoft.com/office/drawing/2014/main" val="984604771"/>
                    </a:ext>
                  </a:extLst>
                </a:gridCol>
                <a:gridCol w="5527706">
                  <a:extLst>
                    <a:ext uri="{9D8B030D-6E8A-4147-A177-3AD203B41FA5}">
                      <a16:colId xmlns:a16="http://schemas.microsoft.com/office/drawing/2014/main" val="718641249"/>
                    </a:ext>
                  </a:extLst>
                </a:gridCol>
              </a:tblGrid>
              <a:tr h="665390"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smtClean="0">
                          <a:solidFill>
                            <a:schemeClr val="bg1"/>
                          </a:solidFill>
                          <a:latin typeface="Montserrat" panose="02000505000000020004" pitchFamily="2" charset="0"/>
                        </a:rPr>
                        <a:t>ACTIVIDAD</a:t>
                      </a:r>
                      <a:endParaRPr lang="es-MX" sz="2000" b="1" dirty="0">
                        <a:solidFill>
                          <a:schemeClr val="bg1"/>
                        </a:solidFill>
                        <a:latin typeface="Montserrat" panose="02000505000000020004" pitchFamily="2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smtClean="0">
                          <a:solidFill>
                            <a:schemeClr val="bg1"/>
                          </a:solidFill>
                          <a:latin typeface="Montserrat" panose="02000505000000020004" pitchFamily="2" charset="0"/>
                        </a:rPr>
                        <a:t>FECHA</a:t>
                      </a:r>
                      <a:endParaRPr lang="es-MX" sz="2000" b="1" dirty="0">
                        <a:solidFill>
                          <a:schemeClr val="bg1"/>
                        </a:solidFill>
                        <a:latin typeface="Montserrat" panose="02000505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8E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749701"/>
                  </a:ext>
                </a:extLst>
              </a:tr>
              <a:tr h="8164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200" dirty="0" smtClean="0">
                          <a:latin typeface="Montserrat" panose="02000505000000020004" pitchFamily="2" charset="0"/>
                        </a:rPr>
                        <a:t>Registro</a:t>
                      </a:r>
                      <a:r>
                        <a:rPr lang="es-MX" sz="2200" baseline="0" dirty="0" smtClean="0">
                          <a:latin typeface="Montserrat" panose="02000505000000020004" pitchFamily="2" charset="0"/>
                        </a:rPr>
                        <a:t> de solicitudes en la página</a:t>
                      </a:r>
                    </a:p>
                    <a:p>
                      <a:pPr algn="l"/>
                      <a:r>
                        <a:rPr lang="es-MX" sz="2200" b="1" dirty="0" smtClean="0">
                          <a:solidFill>
                            <a:srgbClr val="007934"/>
                          </a:solidFill>
                          <a:latin typeface="Montserrat" panose="02000505000000020004" pitchFamily="2" charset="0"/>
                          <a:hlinkClick r:id="rId4"/>
                        </a:rPr>
                        <a:t>http://movilidad.uabc.mx/ie/</a:t>
                      </a:r>
                      <a:endParaRPr lang="es-MX" sz="2200" b="1" dirty="0">
                        <a:solidFill>
                          <a:srgbClr val="007934"/>
                        </a:solidFill>
                        <a:latin typeface="Montserrat" panose="02000505000000020004" pitchFamily="2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2200" dirty="0" smtClean="0">
                          <a:solidFill>
                            <a:schemeClr val="tx1"/>
                          </a:solidFill>
                          <a:latin typeface="Montserrat" panose="02000505000000020004" pitchFamily="2" charset="0"/>
                        </a:rPr>
                        <a:t>Miércoles 8 de septiembre de 2021</a:t>
                      </a:r>
                      <a:endParaRPr lang="es-MX" sz="2200" dirty="0">
                        <a:solidFill>
                          <a:schemeClr val="tx1"/>
                        </a:solidFill>
                        <a:latin typeface="Montserrat" panose="02000505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398001"/>
                  </a:ext>
                </a:extLst>
              </a:tr>
              <a:tr h="683018">
                <a:tc>
                  <a:txBody>
                    <a:bodyPr/>
                    <a:lstStyle/>
                    <a:p>
                      <a:r>
                        <a:rPr lang="es-MX" sz="2200" dirty="0" smtClean="0">
                          <a:latin typeface="Montserrat" panose="02000505000000020004" pitchFamily="2" charset="0"/>
                        </a:rPr>
                        <a:t>Fecha limite para recabar firma de</a:t>
                      </a:r>
                      <a:r>
                        <a:rPr lang="es-MX" sz="2200" baseline="0" dirty="0" smtClean="0">
                          <a:latin typeface="Montserrat" panose="02000505000000020004" pitchFamily="2" charset="0"/>
                        </a:rPr>
                        <a:t> Director para postulación </a:t>
                      </a:r>
                      <a:endParaRPr lang="es-MX" sz="2200" dirty="0">
                        <a:latin typeface="Montserrat" panose="02000505000000020004" pitchFamily="2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2200" dirty="0" smtClean="0">
                          <a:latin typeface="Montserrat" panose="02000505000000020004" pitchFamily="2" charset="0"/>
                        </a:rPr>
                        <a:t>Miércoles 10 de noviembre de 2021.</a:t>
                      </a:r>
                      <a:endParaRPr lang="es-MX" sz="2200" dirty="0">
                        <a:latin typeface="Montserrat" panose="02000505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0305747"/>
                  </a:ext>
                </a:extLst>
              </a:tr>
              <a:tr h="683018">
                <a:tc>
                  <a:txBody>
                    <a:bodyPr/>
                    <a:lstStyle/>
                    <a:p>
                      <a:r>
                        <a:rPr lang="es-MX" sz="2200" dirty="0" smtClean="0">
                          <a:latin typeface="Montserrat" panose="02000505000000020004" pitchFamily="2" charset="0"/>
                        </a:rPr>
                        <a:t>Cierre</a:t>
                      </a:r>
                      <a:r>
                        <a:rPr lang="es-MX" sz="2200" baseline="0" dirty="0" smtClean="0">
                          <a:latin typeface="Montserrat" panose="02000505000000020004" pitchFamily="2" charset="0"/>
                        </a:rPr>
                        <a:t> de convocatoria y sistema de captura.</a:t>
                      </a:r>
                      <a:endParaRPr lang="es-MX" sz="2200" dirty="0">
                        <a:latin typeface="Montserrat" panose="02000505000000020004" pitchFamily="2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2200" dirty="0" smtClean="0">
                          <a:latin typeface="Montserrat" panose="02000505000000020004" pitchFamily="2" charset="0"/>
                        </a:rPr>
                        <a:t>Jueves 11 de noviembre de 2021.</a:t>
                      </a:r>
                      <a:endParaRPr lang="es-MX" sz="2200" dirty="0">
                        <a:latin typeface="Montserrat" panose="02000505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717069"/>
                  </a:ext>
                </a:extLst>
              </a:tr>
              <a:tr h="683018">
                <a:tc>
                  <a:txBody>
                    <a:bodyPr/>
                    <a:lstStyle/>
                    <a:p>
                      <a:r>
                        <a:rPr lang="es-MX" sz="2200" dirty="0" smtClean="0">
                          <a:latin typeface="Montserrat" panose="02000505000000020004" pitchFamily="2" charset="0"/>
                        </a:rPr>
                        <a:t>Publicación</a:t>
                      </a:r>
                      <a:r>
                        <a:rPr lang="es-MX" sz="2200" baseline="0" dirty="0" smtClean="0">
                          <a:latin typeface="Montserrat" panose="02000505000000020004" pitchFamily="2" charset="0"/>
                        </a:rPr>
                        <a:t> de resultados de estudiantes postulados.</a:t>
                      </a:r>
                      <a:endParaRPr lang="es-MX" sz="2200" dirty="0">
                        <a:latin typeface="Montserrat" panose="02000505000000020004" pitchFamily="2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2200" dirty="0" smtClean="0">
                          <a:latin typeface="Montserrat" panose="02000505000000020004" pitchFamily="2" charset="0"/>
                        </a:rPr>
                        <a:t>Martes</a:t>
                      </a:r>
                      <a:r>
                        <a:rPr lang="es-MX" sz="2200" baseline="0" dirty="0" smtClean="0">
                          <a:latin typeface="Montserrat" panose="02000505000000020004" pitchFamily="2" charset="0"/>
                        </a:rPr>
                        <a:t> 16 de noviembre de 2021.</a:t>
                      </a:r>
                      <a:endParaRPr lang="es-MX" sz="2200" dirty="0">
                        <a:latin typeface="Montserrat" panose="02000505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4364042"/>
                  </a:ext>
                </a:extLst>
              </a:tr>
              <a:tr h="395717">
                <a:tc>
                  <a:txBody>
                    <a:bodyPr/>
                    <a:lstStyle/>
                    <a:p>
                      <a:r>
                        <a:rPr lang="es-MX" sz="2200" dirty="0" smtClean="0">
                          <a:latin typeface="Montserrat" panose="02000505000000020004" pitchFamily="2" charset="0"/>
                        </a:rPr>
                        <a:t>Inicio de actividades del curso </a:t>
                      </a:r>
                      <a:endParaRPr lang="es-MX" sz="2200" dirty="0">
                        <a:latin typeface="Montserrat" panose="02000505000000020004" pitchFamily="2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MX" sz="2200" dirty="0" smtClean="0">
                          <a:latin typeface="Montserrat" panose="02000505000000020004" pitchFamily="2" charset="0"/>
                        </a:rPr>
                        <a:t>Lunes 3 de enero de 2022.</a:t>
                      </a:r>
                      <a:endParaRPr lang="es-MX" sz="2200" dirty="0">
                        <a:latin typeface="Montserrat" panose="02000505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60519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76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6029" y="5880391"/>
            <a:ext cx="1493649" cy="74987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327" y="297846"/>
            <a:ext cx="512108" cy="609653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3513221" y="170643"/>
            <a:ext cx="815801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3400" b="1" dirty="0" smtClean="0">
                <a:solidFill>
                  <a:schemeClr val="bg2">
                    <a:lumMod val="50000"/>
                  </a:schemeClr>
                </a:solidFill>
                <a:latin typeface="Montserrat" panose="02000505000000020004" pitchFamily="2" charset="0"/>
              </a:rPr>
              <a:t>Obligaciones del estudiante</a:t>
            </a:r>
            <a:endParaRPr lang="es-MX" sz="3400" b="1" dirty="0">
              <a:solidFill>
                <a:schemeClr val="bg2">
                  <a:lumMod val="50000"/>
                </a:schemeClr>
              </a:solidFill>
              <a:latin typeface="Montserrat" panose="02000505000000020004" pitchFamily="2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886436" y="1362269"/>
            <a:ext cx="1078479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2400" dirty="0" smtClean="0">
                <a:latin typeface="Montserrat" panose="02000505000000020004" pitchFamily="2" charset="0"/>
              </a:rPr>
              <a:t>El no aprobar satisfactoriamente sus actividades implicará el retorno del costo equivalente del curso.</a:t>
            </a:r>
          </a:p>
          <a:p>
            <a:pPr marL="342900" indent="-342900">
              <a:buFont typeface="+mj-lt"/>
              <a:buAutoNum type="arabicPeriod"/>
            </a:pPr>
            <a:endParaRPr lang="es-MX" sz="2400" dirty="0" smtClean="0">
              <a:latin typeface="Montserrat" panose="02000505000000020004" pitchFamily="2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sz="2400" dirty="0" smtClean="0">
                <a:latin typeface="Montserrat" panose="02000505000000020004" pitchFamily="2" charset="0"/>
              </a:rPr>
              <a:t>Al finalizar el curso el estudiante deberá entregar su Reporte de Experiencias en el DAECV del campus correspondiente en formato electrónico y exponerlo en el Coloquio de Experiencias de Intercambio Estudiantil en su Unidad Académica. </a:t>
            </a:r>
          </a:p>
          <a:p>
            <a:pPr marL="342900" indent="-342900">
              <a:buFont typeface="+mj-lt"/>
              <a:buAutoNum type="arabicPeriod"/>
            </a:pPr>
            <a:endParaRPr lang="es-MX" sz="2400" dirty="0" smtClean="0">
              <a:latin typeface="Montserrat" panose="02000505000000020004" pitchFamily="2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sz="2400" dirty="0" smtClean="0">
                <a:latin typeface="Montserrat" panose="02000505000000020004" pitchFamily="2" charset="0"/>
              </a:rPr>
              <a:t>Las solicitudes se realizarán en línea en la siguiente dirección electrónica:  </a:t>
            </a:r>
            <a:r>
              <a:rPr lang="es-MX" sz="2400" b="1" dirty="0" smtClean="0">
                <a:solidFill>
                  <a:srgbClr val="0070C0"/>
                </a:solidFill>
                <a:latin typeface="Montserrat" panose="02000505000000020004" pitchFamily="2" charset="0"/>
                <a:hlinkClick r:id="rId4"/>
              </a:rPr>
              <a:t>http://movilidad.uabc.mx</a:t>
            </a:r>
            <a:r>
              <a:rPr lang="es-MX" sz="2400" b="1" dirty="0" smtClean="0">
                <a:solidFill>
                  <a:srgbClr val="0070C0"/>
                </a:solidFill>
                <a:latin typeface="Montserrat" panose="02000505000000020004" pitchFamily="2" charset="0"/>
              </a:rPr>
              <a:t>/  </a:t>
            </a:r>
            <a:r>
              <a:rPr lang="es-MX" sz="2400" dirty="0" smtClean="0">
                <a:latin typeface="Montserrat" panose="02000505000000020004" pitchFamily="2" charset="0"/>
              </a:rPr>
              <a:t>. Deberá tener activo el correo institucional de UABC. </a:t>
            </a:r>
            <a:endParaRPr lang="es-MX" sz="2400" dirty="0"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39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6029" y="5880391"/>
            <a:ext cx="1493649" cy="74987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327" y="297846"/>
            <a:ext cx="512108" cy="609653"/>
          </a:xfrm>
          <a:prstGeom prst="rect">
            <a:avLst/>
          </a:prstGeom>
        </p:spPr>
      </p:pic>
      <p:sp>
        <p:nvSpPr>
          <p:cNvPr id="4" name="Google Shape;54;p13"/>
          <p:cNvSpPr txBox="1">
            <a:spLocks/>
          </p:cNvSpPr>
          <p:nvPr/>
        </p:nvSpPr>
        <p:spPr>
          <a:xfrm>
            <a:off x="0" y="1343141"/>
            <a:ext cx="12192000" cy="2266333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51427" tIns="51427" rIns="51427" bIns="51427" anchor="ctr" anchorCtr="0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SzPct val="25515"/>
            </a:pPr>
            <a:r>
              <a:rPr lang="es-ES" sz="7400" b="1" dirty="0" smtClean="0">
                <a:solidFill>
                  <a:srgbClr val="CE8E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/>
                <a:ea typeface="Montserrat"/>
                <a:cs typeface="Montserrat"/>
                <a:sym typeface="Montserrat"/>
              </a:rPr>
              <a:t>Gracias por su asistencia</a:t>
            </a:r>
          </a:p>
        </p:txBody>
      </p:sp>
      <p:sp>
        <p:nvSpPr>
          <p:cNvPr id="7" name="Google Shape;54;p13"/>
          <p:cNvSpPr txBox="1">
            <a:spLocks/>
          </p:cNvSpPr>
          <p:nvPr/>
        </p:nvSpPr>
        <p:spPr>
          <a:xfrm>
            <a:off x="0" y="3220068"/>
            <a:ext cx="12192000" cy="2378299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51427" tIns="51427" rIns="51427" bIns="51427" anchor="ctr" anchorCtr="0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SzPct val="28816"/>
            </a:pPr>
            <a:r>
              <a:rPr lang="es-ES" sz="3700" b="1" dirty="0" smtClean="0">
                <a:solidFill>
                  <a:srgbClr val="007934"/>
                </a:solidFill>
                <a:latin typeface="Montserrat"/>
                <a:ea typeface="Montserrat"/>
                <a:cs typeface="Montserrat"/>
                <a:sym typeface="Montserrat"/>
              </a:rPr>
              <a:t>CONTACTO:</a:t>
            </a:r>
          </a:p>
          <a:p>
            <a:pPr algn="ctr">
              <a:buSzPct val="28816"/>
            </a:pPr>
            <a:r>
              <a:rPr lang="es-ES" sz="3700" b="1" dirty="0" smtClean="0">
                <a:solidFill>
                  <a:schemeClr val="bg2">
                    <a:lumMod val="50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Marianna Berrelleza</a:t>
            </a:r>
          </a:p>
          <a:p>
            <a:pPr algn="ctr">
              <a:buSzPct val="28816"/>
            </a:pPr>
            <a:r>
              <a:rPr lang="es-ES" sz="3700" b="1" dirty="0" smtClean="0">
                <a:latin typeface="Montserrat"/>
                <a:ea typeface="Montserrat"/>
                <a:cs typeface="Montserrat"/>
                <a:sym typeface="Montserrat"/>
                <a:hlinkClick r:id="rId4"/>
              </a:rPr>
              <a:t>berrelleza@uabc.edu.mx</a:t>
            </a:r>
            <a:endParaRPr lang="es-ES" sz="3700" b="1" dirty="0" smtClean="0">
              <a:latin typeface="Montserrat"/>
              <a:ea typeface="Montserrat"/>
              <a:cs typeface="Montserrat"/>
              <a:sym typeface="Montserrat"/>
            </a:endParaRPr>
          </a:p>
          <a:p>
            <a:pPr algn="ctr">
              <a:buSzPct val="28816"/>
            </a:pPr>
            <a:r>
              <a:rPr lang="es-ES" sz="3700" b="1" dirty="0" smtClean="0">
                <a:solidFill>
                  <a:schemeClr val="bg2">
                    <a:lumMod val="50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ODOO:  </a:t>
            </a:r>
            <a:r>
              <a:rPr lang="es-ES" sz="3700" b="1" dirty="0" smtClean="0">
                <a:solidFill>
                  <a:srgbClr val="CE8E00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https://</a:t>
            </a:r>
            <a:r>
              <a:rPr lang="es-ES" sz="3700" b="1" dirty="0" smtClean="0">
                <a:solidFill>
                  <a:srgbClr val="0070C0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edu-fca.odoo.com</a:t>
            </a:r>
            <a:r>
              <a:rPr lang="es-ES" sz="3700" b="1" dirty="0" smtClean="0">
                <a:solidFill>
                  <a:srgbClr val="CE8E00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/</a:t>
            </a:r>
            <a:endParaRPr lang="es-ES" sz="3700" b="1" dirty="0" smtClean="0">
              <a:solidFill>
                <a:srgbClr val="CE8E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algn="ctr">
              <a:buSzPct val="28816"/>
            </a:pPr>
            <a:endParaRPr lang="es-ES" sz="3700" b="1" dirty="0" smtClean="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78801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6029" y="5880391"/>
            <a:ext cx="1493649" cy="74987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327" y="297846"/>
            <a:ext cx="512108" cy="609653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3513221" y="170643"/>
            <a:ext cx="815801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3400" b="1" dirty="0" smtClean="0">
                <a:solidFill>
                  <a:schemeClr val="bg2">
                    <a:lumMod val="50000"/>
                  </a:schemeClr>
                </a:solidFill>
                <a:latin typeface="Montserrat" panose="02000505000000020004" pitchFamily="2" charset="0"/>
              </a:rPr>
              <a:t>Objetivo del programa</a:t>
            </a:r>
            <a:endParaRPr lang="es-MX" sz="3400" b="1" dirty="0">
              <a:solidFill>
                <a:schemeClr val="bg2">
                  <a:lumMod val="50000"/>
                </a:schemeClr>
              </a:solidFill>
              <a:latin typeface="Montserrat" panose="02000505000000020004" pitchFamily="2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74327" y="1479186"/>
            <a:ext cx="1129004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Montserrat" panose="02000505000000020004" pitchFamily="2" charset="0"/>
              </a:rPr>
              <a:t>Las </a:t>
            </a:r>
            <a:r>
              <a:rPr lang="es-ES" sz="2000" dirty="0">
                <a:latin typeface="Montserrat" panose="02000505000000020004" pitchFamily="2" charset="0"/>
              </a:rPr>
              <a:t>postulaciones y solicitudes de los estudiantes inscritos en programas de Licenciatura o Posgrado deberán tener como objetivo que el estudiante candidato realice una estancia virtual de 3 semanas en </a:t>
            </a:r>
            <a:r>
              <a:rPr lang="es-ES" sz="2000" i="1" dirty="0">
                <a:latin typeface="Montserrat" panose="02000505000000020004" pitchFamily="2" charset="0"/>
              </a:rPr>
              <a:t>Durham </a:t>
            </a:r>
            <a:r>
              <a:rPr lang="es-ES" sz="2000" i="1" dirty="0" err="1">
                <a:latin typeface="Montserrat" panose="02000505000000020004" pitchFamily="2" charset="0"/>
              </a:rPr>
              <a:t>University</a:t>
            </a:r>
            <a:r>
              <a:rPr lang="es-ES" sz="2000" i="1" dirty="0">
                <a:latin typeface="Montserrat" panose="02000505000000020004" pitchFamily="2" charset="0"/>
              </a:rPr>
              <a:t>, Queen Mary </a:t>
            </a:r>
            <a:r>
              <a:rPr lang="es-ES" sz="2000" i="1" dirty="0" err="1">
                <a:latin typeface="Montserrat" panose="02000505000000020004" pitchFamily="2" charset="0"/>
              </a:rPr>
              <a:t>University</a:t>
            </a:r>
            <a:r>
              <a:rPr lang="es-ES" sz="2000" i="1" dirty="0">
                <a:latin typeface="Montserrat" panose="02000505000000020004" pitchFamily="2" charset="0"/>
              </a:rPr>
              <a:t> of London, </a:t>
            </a:r>
            <a:r>
              <a:rPr lang="es-ES" sz="2000" i="1" dirty="0" err="1">
                <a:latin typeface="Montserrat" panose="02000505000000020004" pitchFamily="2" charset="0"/>
              </a:rPr>
              <a:t>University</a:t>
            </a:r>
            <a:r>
              <a:rPr lang="es-ES" sz="2000" i="1" dirty="0">
                <a:latin typeface="Montserrat" panose="02000505000000020004" pitchFamily="2" charset="0"/>
              </a:rPr>
              <a:t> of Leeds</a:t>
            </a:r>
            <a:r>
              <a:rPr lang="es-ES" sz="2000" dirty="0">
                <a:latin typeface="Montserrat" panose="02000505000000020004" pitchFamily="2" charset="0"/>
              </a:rPr>
              <a:t> en el Reino Unido para complementar y enriquecer la formación, experiencia y capacidades de investigación. </a:t>
            </a:r>
            <a:r>
              <a:rPr lang="es-MX" sz="2000" dirty="0" smtClean="0">
                <a:latin typeface="Montserrat" panose="02000505000000020004" pitchFamily="2" charset="0"/>
              </a:rPr>
              <a:t> </a:t>
            </a:r>
          </a:p>
          <a:p>
            <a:pPr algn="just"/>
            <a:endParaRPr lang="es-MX" sz="2000" dirty="0">
              <a:latin typeface="Montserrat" panose="02000505000000020004" pitchFamily="2" charset="0"/>
            </a:endParaRPr>
          </a:p>
          <a:p>
            <a:pPr algn="just"/>
            <a:r>
              <a:rPr lang="es-ES" sz="2000" dirty="0">
                <a:latin typeface="Montserrat" panose="02000505000000020004" pitchFamily="2" charset="0"/>
              </a:rPr>
              <a:t>Esta escuela les dará la oportunidad a estudiantes de todo el mundo, en particular de Latinoamérica, de aprender por 3 semanas habilidades tangibles y no tangibles. Dará a los estudiantes los fundamentos de investigación a través de proyectos multidisciplinarios, para la cual tendrán que llevar talleres específicamente para lograr este objetivo. Los estudiantes tendrán que trabajar en equipo durante las 3 semanas y llevarán entre otros los siguientes talleres: cómo dar presentaciones, introducción a la investigación, inglés británico, innovación y generación de ideas, creatividad y emprendimiento. </a:t>
            </a:r>
            <a:endParaRPr lang="es-MX" sz="2000" dirty="0"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34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6029" y="5880391"/>
            <a:ext cx="1493649" cy="74987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327" y="297846"/>
            <a:ext cx="512108" cy="609653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3513221" y="170643"/>
            <a:ext cx="815801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3400" b="1" dirty="0" smtClean="0">
                <a:solidFill>
                  <a:schemeClr val="bg2">
                    <a:lumMod val="50000"/>
                  </a:schemeClr>
                </a:solidFill>
                <a:latin typeface="Montserrat" panose="02000505000000020004" pitchFamily="2" charset="0"/>
              </a:rPr>
              <a:t>Modalidad del programa</a:t>
            </a:r>
            <a:endParaRPr lang="es-MX" sz="3400" b="1" dirty="0">
              <a:solidFill>
                <a:schemeClr val="bg2">
                  <a:lumMod val="50000"/>
                </a:schemeClr>
              </a:solidFill>
              <a:latin typeface="Montserrat" panose="02000505000000020004" pitchFamily="2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30381" y="1563578"/>
            <a:ext cx="107861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 smtClean="0">
                <a:latin typeface="Montserrat" panose="02000505000000020004" pitchFamily="2" charset="0"/>
              </a:rPr>
              <a:t>Es un curso en modalidad virtual y las clases se impartirán en lengua inglesa. </a:t>
            </a:r>
          </a:p>
          <a:p>
            <a:endParaRPr lang="es-MX" sz="3600" dirty="0">
              <a:latin typeface="Montserrat" panose="02000505000000020004" pitchFamily="2" charset="0"/>
            </a:endParaRPr>
          </a:p>
          <a:p>
            <a:r>
              <a:rPr lang="es-MX" sz="3600" dirty="0" smtClean="0">
                <a:latin typeface="Montserrat" panose="02000505000000020004" pitchFamily="2" charset="0"/>
              </a:rPr>
              <a:t>Inicio de actividades:  </a:t>
            </a:r>
            <a:r>
              <a:rPr lang="es-MX" sz="4000" b="1" dirty="0" smtClean="0">
                <a:solidFill>
                  <a:srgbClr val="007934"/>
                </a:solidFill>
                <a:latin typeface="Montserrat" panose="02000505000000020004" pitchFamily="2" charset="0"/>
              </a:rPr>
              <a:t>3 de enero de 2022.</a:t>
            </a:r>
          </a:p>
          <a:p>
            <a:endParaRPr lang="es-MX" sz="3600" dirty="0">
              <a:latin typeface="Montserrat" panose="02000505000000020004" pitchFamily="2" charset="0"/>
            </a:endParaRPr>
          </a:p>
          <a:p>
            <a:r>
              <a:rPr lang="es-MX" sz="3600" dirty="0" smtClean="0">
                <a:latin typeface="Montserrat" panose="02000505000000020004" pitchFamily="2" charset="0"/>
              </a:rPr>
              <a:t>Fin de las actividades:  </a:t>
            </a:r>
            <a:r>
              <a:rPr lang="es-MX" sz="4000" b="1" dirty="0" smtClean="0">
                <a:solidFill>
                  <a:srgbClr val="007934"/>
                </a:solidFill>
                <a:latin typeface="Montserrat" panose="02000505000000020004" pitchFamily="2" charset="0"/>
              </a:rPr>
              <a:t>21 de enero de 2022.</a:t>
            </a:r>
            <a:endParaRPr lang="es-MX" sz="4000" b="1" dirty="0">
              <a:solidFill>
                <a:srgbClr val="007934"/>
              </a:solidFill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37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6029" y="5880391"/>
            <a:ext cx="1493649" cy="74987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327" y="297846"/>
            <a:ext cx="512108" cy="609653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3513221" y="170643"/>
            <a:ext cx="815801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3400" b="1" dirty="0" smtClean="0">
                <a:solidFill>
                  <a:schemeClr val="bg2">
                    <a:lumMod val="50000"/>
                  </a:schemeClr>
                </a:solidFill>
                <a:latin typeface="Montserrat" panose="02000505000000020004" pitchFamily="2" charset="0"/>
              </a:rPr>
              <a:t>Apoyos considerados</a:t>
            </a:r>
            <a:endParaRPr lang="es-MX" sz="3400" b="1" dirty="0">
              <a:solidFill>
                <a:schemeClr val="bg2">
                  <a:lumMod val="50000"/>
                </a:schemeClr>
              </a:solidFill>
              <a:latin typeface="Montserrat" panose="02000505000000020004" pitchFamily="2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886435" y="1600115"/>
            <a:ext cx="1064620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dirty="0">
                <a:latin typeface="Montserrat" panose="02000505000000020004" pitchFamily="2" charset="0"/>
              </a:rPr>
              <a:t>Los alumnos postulados y aprobados por el Comité de Internacionalización de cada Campus serán acreedores del pago de inscripción al programa. </a:t>
            </a:r>
            <a:endParaRPr lang="es-ES" sz="2800" dirty="0" smtClean="0">
              <a:latin typeface="Montserrat" panose="02000505000000020004" pitchFamily="2" charset="0"/>
            </a:endParaRPr>
          </a:p>
          <a:p>
            <a:pPr algn="just"/>
            <a:endParaRPr lang="es-ES" sz="2800" b="1" dirty="0">
              <a:solidFill>
                <a:srgbClr val="007934"/>
              </a:solidFill>
              <a:latin typeface="Montserrat" panose="02000505000000020004" pitchFamily="2" charset="0"/>
            </a:endParaRPr>
          </a:p>
          <a:p>
            <a:pPr algn="just"/>
            <a:r>
              <a:rPr lang="es-ES" sz="2800" b="1" dirty="0" smtClean="0">
                <a:solidFill>
                  <a:srgbClr val="007934"/>
                </a:solidFill>
                <a:latin typeface="Montserrat" panose="02000505000000020004" pitchFamily="2" charset="0"/>
              </a:rPr>
              <a:t>Los </a:t>
            </a:r>
            <a:r>
              <a:rPr lang="es-ES" sz="2800" b="1" dirty="0">
                <a:solidFill>
                  <a:srgbClr val="007934"/>
                </a:solidFill>
                <a:latin typeface="Montserrat" panose="02000505000000020004" pitchFamily="2" charset="0"/>
              </a:rPr>
              <a:t>alumnos aceptados en este programa que no cumplan satisfactoriamente con sus actividades de este curso se les hará un cargo por adeudo del monto cubierto, equivalente a 800 libras </a:t>
            </a:r>
            <a:r>
              <a:rPr lang="es-ES" sz="2800" b="1" dirty="0" smtClean="0">
                <a:solidFill>
                  <a:srgbClr val="007934"/>
                </a:solidFill>
                <a:latin typeface="Montserrat" panose="02000505000000020004" pitchFamily="2" charset="0"/>
              </a:rPr>
              <a:t>esterlinas </a:t>
            </a:r>
            <a:r>
              <a:rPr lang="en-US" sz="2800" b="1" dirty="0">
                <a:solidFill>
                  <a:srgbClr val="CE8E00"/>
                </a:solidFill>
                <a:latin typeface="Montserrat" panose="02000505000000020004" pitchFamily="2" charset="0"/>
              </a:rPr>
              <a:t>(</a:t>
            </a:r>
            <a:r>
              <a:rPr lang="en-US" sz="2800" b="1" dirty="0" err="1">
                <a:solidFill>
                  <a:srgbClr val="CE8E00"/>
                </a:solidFill>
                <a:latin typeface="Montserrat" panose="02000505000000020004" pitchFamily="2" charset="0"/>
              </a:rPr>
              <a:t>equivalente</a:t>
            </a:r>
            <a:r>
              <a:rPr lang="en-US" sz="2800" b="1" dirty="0">
                <a:solidFill>
                  <a:srgbClr val="CE8E00"/>
                </a:solidFill>
                <a:latin typeface="Montserrat" panose="02000505000000020004" pitchFamily="2" charset="0"/>
              </a:rPr>
              <a:t> a $22,632.00 M.N.)</a:t>
            </a:r>
            <a:endParaRPr lang="es-MX" sz="4000" b="1" dirty="0">
              <a:solidFill>
                <a:srgbClr val="CE8E00"/>
              </a:solidFill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91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327" y="297846"/>
            <a:ext cx="512108" cy="609653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3513221" y="170643"/>
            <a:ext cx="815801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3400" b="1" dirty="0" smtClean="0">
                <a:solidFill>
                  <a:schemeClr val="bg2">
                    <a:lumMod val="50000"/>
                  </a:schemeClr>
                </a:solidFill>
                <a:latin typeface="Montserrat" panose="02000505000000020004" pitchFamily="2" charset="0"/>
              </a:rPr>
              <a:t>Características del curso</a:t>
            </a:r>
            <a:endParaRPr lang="es-MX" sz="3400" b="1" dirty="0">
              <a:solidFill>
                <a:schemeClr val="bg2">
                  <a:lumMod val="50000"/>
                </a:schemeClr>
              </a:solidFill>
              <a:latin typeface="Montserrat" panose="02000505000000020004" pitchFamily="2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920" y="786196"/>
            <a:ext cx="9874315" cy="531527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16029" y="5880391"/>
            <a:ext cx="1493649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54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327" y="297846"/>
            <a:ext cx="512108" cy="609653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3513221" y="170643"/>
            <a:ext cx="815801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3400" b="1" dirty="0" smtClean="0">
                <a:solidFill>
                  <a:schemeClr val="bg2">
                    <a:lumMod val="50000"/>
                  </a:schemeClr>
                </a:solidFill>
                <a:latin typeface="Montserrat" panose="02000505000000020004" pitchFamily="2" charset="0"/>
              </a:rPr>
              <a:t>Características del curso</a:t>
            </a:r>
            <a:endParaRPr lang="es-MX" sz="3400" b="1" dirty="0">
              <a:solidFill>
                <a:schemeClr val="bg2">
                  <a:lumMod val="50000"/>
                </a:schemeClr>
              </a:solidFill>
              <a:latin typeface="Montserrat" panose="02000505000000020004" pitchFamily="2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435" y="647486"/>
            <a:ext cx="10637507" cy="554751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16029" y="5880391"/>
            <a:ext cx="1493649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69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327" y="297846"/>
            <a:ext cx="512108" cy="609653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3513221" y="170643"/>
            <a:ext cx="815801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3400" b="1" dirty="0" smtClean="0">
                <a:solidFill>
                  <a:schemeClr val="bg2">
                    <a:lumMod val="50000"/>
                  </a:schemeClr>
                </a:solidFill>
                <a:latin typeface="Montserrat" panose="02000505000000020004" pitchFamily="2" charset="0"/>
              </a:rPr>
              <a:t>Características del curso</a:t>
            </a:r>
            <a:endParaRPr lang="es-MX" sz="3400" b="1" dirty="0">
              <a:solidFill>
                <a:schemeClr val="bg2">
                  <a:lumMod val="50000"/>
                </a:schemeClr>
              </a:solidFill>
              <a:latin typeface="Montserrat" panose="02000505000000020004" pitchFamily="2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6029" y="5880391"/>
            <a:ext cx="1493649" cy="749873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435" y="1037542"/>
            <a:ext cx="10595775" cy="229575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2941" y="3316316"/>
            <a:ext cx="10578290" cy="1350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34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6029" y="5880391"/>
            <a:ext cx="1493649" cy="74987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327" y="297846"/>
            <a:ext cx="512108" cy="609653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4368801" y="170643"/>
            <a:ext cx="7286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3600" b="1" dirty="0" smtClean="0">
                <a:solidFill>
                  <a:schemeClr val="bg2">
                    <a:lumMod val="50000"/>
                  </a:schemeClr>
                </a:solidFill>
                <a:latin typeface="Montserrat" panose="02000505000000020004" pitchFamily="2" charset="0"/>
              </a:rPr>
              <a:t>Bases de participación</a:t>
            </a:r>
            <a:endParaRPr lang="es-MX" sz="3600" b="1" dirty="0">
              <a:solidFill>
                <a:schemeClr val="bg2">
                  <a:lumMod val="50000"/>
                </a:schemeClr>
              </a:solidFill>
              <a:latin typeface="Montserrat" panose="02000505000000020004" pitchFamily="2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74327" y="1544984"/>
            <a:ext cx="1091237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00" indent="-635000">
              <a:buFont typeface="+mj-lt"/>
              <a:buAutoNum type="arabicPeriod"/>
            </a:pPr>
            <a:r>
              <a:rPr lang="es-ES" sz="2800" dirty="0">
                <a:latin typeface="Montserrat" panose="02000505000000020004" pitchFamily="2" charset="0"/>
              </a:rPr>
              <a:t>Ser alumno con inscripción vigente en la UABC de cualquier programa de licenciatura o </a:t>
            </a:r>
            <a:r>
              <a:rPr lang="es-ES" sz="2800" dirty="0" smtClean="0">
                <a:latin typeface="Montserrat" panose="02000505000000020004" pitchFamily="2" charset="0"/>
              </a:rPr>
              <a:t>posgrado.</a:t>
            </a:r>
          </a:p>
          <a:p>
            <a:pPr marL="635000" indent="-635000">
              <a:buFont typeface="+mj-lt"/>
              <a:buAutoNum type="arabicPeriod"/>
            </a:pPr>
            <a:endParaRPr lang="es-ES" sz="2800" dirty="0" smtClean="0">
              <a:latin typeface="Montserrat" panose="02000505000000020004" pitchFamily="2" charset="0"/>
            </a:endParaRPr>
          </a:p>
          <a:p>
            <a:pPr marL="635000" indent="-635000">
              <a:buFont typeface="+mj-lt"/>
              <a:buAutoNum type="arabicPeriod"/>
            </a:pPr>
            <a:r>
              <a:rPr lang="es-ES" sz="2800" dirty="0" smtClean="0">
                <a:latin typeface="Montserrat" panose="02000505000000020004" pitchFamily="2" charset="0"/>
              </a:rPr>
              <a:t>Ser </a:t>
            </a:r>
            <a:r>
              <a:rPr lang="es-ES" sz="2800" dirty="0">
                <a:latin typeface="Montserrat" panose="02000505000000020004" pitchFamily="2" charset="0"/>
              </a:rPr>
              <a:t>alumno regular sin adeudo de materias, debe contar con menos de 3 </a:t>
            </a:r>
            <a:r>
              <a:rPr lang="es-ES" sz="2800" dirty="0" smtClean="0">
                <a:latin typeface="Montserrat" panose="02000505000000020004" pitchFamily="2" charset="0"/>
              </a:rPr>
              <a:t>exámenes extraordinarios</a:t>
            </a:r>
            <a:r>
              <a:rPr lang="es-ES" sz="2800" dirty="0">
                <a:latin typeface="Montserrat" panose="02000505000000020004" pitchFamily="2" charset="0"/>
              </a:rPr>
              <a:t>.</a:t>
            </a:r>
          </a:p>
          <a:p>
            <a:pPr marL="635000" indent="-635000">
              <a:buFont typeface="+mj-lt"/>
              <a:buAutoNum type="arabicPeriod"/>
            </a:pPr>
            <a:endParaRPr lang="es-ES" sz="2800" dirty="0" smtClean="0">
              <a:latin typeface="Montserrat" panose="02000505000000020004" pitchFamily="2" charset="0"/>
            </a:endParaRPr>
          </a:p>
          <a:p>
            <a:pPr marL="635000" indent="-635000">
              <a:buFont typeface="+mj-lt"/>
              <a:buAutoNum type="arabicPeriod"/>
            </a:pPr>
            <a:r>
              <a:rPr lang="es-ES" sz="2800" dirty="0" smtClean="0">
                <a:latin typeface="Montserrat" panose="02000505000000020004" pitchFamily="2" charset="0"/>
              </a:rPr>
              <a:t>Contar </a:t>
            </a:r>
            <a:r>
              <a:rPr lang="es-ES" sz="2800" dirty="0">
                <a:latin typeface="Montserrat" panose="02000505000000020004" pitchFamily="2" charset="0"/>
              </a:rPr>
              <a:t>con un promedio mayor de 80.</a:t>
            </a:r>
          </a:p>
          <a:p>
            <a:pPr marL="635000" indent="-635000">
              <a:buFont typeface="+mj-lt"/>
              <a:buAutoNum type="arabicPeriod"/>
            </a:pPr>
            <a:endParaRPr lang="es-ES" sz="2800" dirty="0" smtClean="0">
              <a:latin typeface="Montserrat" panose="02000505000000020004" pitchFamily="2" charset="0"/>
            </a:endParaRPr>
          </a:p>
          <a:p>
            <a:pPr marL="635000" indent="-635000">
              <a:buFont typeface="+mj-lt"/>
              <a:buAutoNum type="arabicPeriod"/>
            </a:pPr>
            <a:r>
              <a:rPr lang="es-ES" sz="2800" dirty="0" smtClean="0">
                <a:latin typeface="Montserrat" panose="02000505000000020004" pitchFamily="2" charset="0"/>
              </a:rPr>
              <a:t>Tener </a:t>
            </a:r>
            <a:r>
              <a:rPr lang="es-ES" sz="2800" dirty="0">
                <a:latin typeface="Montserrat" panose="02000505000000020004" pitchFamily="2" charset="0"/>
              </a:rPr>
              <a:t>un nivel mínimo de lengua inglesa de B1 (MCERL). </a:t>
            </a:r>
            <a:r>
              <a:rPr lang="es-ES" sz="1600" dirty="0">
                <a:latin typeface="Montserrat" panose="02000505000000020004" pitchFamily="2" charset="0"/>
              </a:rPr>
              <a:t>*Marco Común Europeo de </a:t>
            </a:r>
            <a:r>
              <a:rPr lang="es-ES" sz="1600" dirty="0" smtClean="0">
                <a:latin typeface="Montserrat" panose="02000505000000020004" pitchFamily="2" charset="0"/>
              </a:rPr>
              <a:t>Referencia de </a:t>
            </a:r>
            <a:r>
              <a:rPr lang="es-ES" sz="1600" dirty="0">
                <a:latin typeface="Montserrat" panose="02000505000000020004" pitchFamily="2" charset="0"/>
              </a:rPr>
              <a:t>Lenguas.</a:t>
            </a:r>
            <a:endParaRPr lang="es-MX" sz="2800" dirty="0"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36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6029" y="5880391"/>
            <a:ext cx="1493649" cy="74987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327" y="297846"/>
            <a:ext cx="512108" cy="609653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368801" y="170643"/>
            <a:ext cx="7286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3600" b="1" dirty="0" smtClean="0">
                <a:solidFill>
                  <a:schemeClr val="bg2">
                    <a:lumMod val="50000"/>
                  </a:schemeClr>
                </a:solidFill>
                <a:latin typeface="Montserrat" panose="02000505000000020004" pitchFamily="2" charset="0"/>
              </a:rPr>
              <a:t>Requisitos de solicitud</a:t>
            </a:r>
            <a:endParaRPr lang="es-MX" sz="3600" b="1" dirty="0">
              <a:solidFill>
                <a:schemeClr val="bg2">
                  <a:lumMod val="50000"/>
                </a:schemeClr>
              </a:solidFill>
              <a:latin typeface="Montserrat" panose="02000505000000020004" pitchFamily="2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30381" y="907499"/>
            <a:ext cx="1128086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2000" dirty="0">
                <a:latin typeface="Montserrat" panose="02000505000000020004" pitchFamily="2" charset="0"/>
              </a:rPr>
              <a:t>Formato de Solicitud de Participación </a:t>
            </a:r>
            <a:r>
              <a:rPr lang="es-ES" sz="2000" dirty="0" smtClean="0">
                <a:latin typeface="Montserrat" panose="02000505000000020004" pitchFamily="2" charset="0"/>
              </a:rPr>
              <a:t>UABC: </a:t>
            </a:r>
            <a:r>
              <a:rPr lang="es-ES" dirty="0" smtClean="0">
                <a:latin typeface="Montserrat" panose="02000505000000020004" pitchFamily="2" charset="0"/>
                <a:hlinkClick r:id="rId4"/>
              </a:rPr>
              <a:t>http</a:t>
            </a:r>
            <a:r>
              <a:rPr lang="es-ES" dirty="0">
                <a:latin typeface="Montserrat" panose="02000505000000020004" pitchFamily="2" charset="0"/>
                <a:hlinkClick r:id="rId4"/>
              </a:rPr>
              <a:t>://</a:t>
            </a:r>
            <a:r>
              <a:rPr lang="es-ES" dirty="0" smtClean="0">
                <a:latin typeface="Montserrat" panose="02000505000000020004" pitchFamily="2" charset="0"/>
                <a:hlinkClick r:id="rId4"/>
              </a:rPr>
              <a:t>www.cgvca.uabc.mx/formatos/intercambio/solicitud/</a:t>
            </a:r>
            <a:endParaRPr lang="es-ES" dirty="0" smtClean="0">
              <a:latin typeface="Montserrat" panose="02000505000000020004" pitchFamily="2" charset="0"/>
            </a:endParaRPr>
          </a:p>
          <a:p>
            <a:pPr marL="342900" indent="-342900">
              <a:buFont typeface="+mj-lt"/>
              <a:buAutoNum type="arabicPeriod"/>
            </a:pPr>
            <a:endParaRPr lang="es-ES" dirty="0" smtClean="0">
              <a:latin typeface="Montserrat" panose="02000505000000020004" pitchFamily="2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ES" sz="2000" dirty="0" smtClean="0">
                <a:latin typeface="Montserrat" panose="02000505000000020004" pitchFamily="2" charset="0"/>
              </a:rPr>
              <a:t>Historial </a:t>
            </a:r>
            <a:r>
              <a:rPr lang="es-ES" sz="2000" dirty="0">
                <a:latin typeface="Montserrat" panose="02000505000000020004" pitchFamily="2" charset="0"/>
              </a:rPr>
              <a:t>académico con código QR.</a:t>
            </a:r>
          </a:p>
          <a:p>
            <a:pPr marL="342900" indent="-342900">
              <a:buFont typeface="+mj-lt"/>
              <a:buAutoNum type="arabicPeriod"/>
            </a:pPr>
            <a:endParaRPr lang="es-ES" sz="2000" dirty="0" smtClean="0">
              <a:latin typeface="Montserrat" panose="02000505000000020004" pitchFamily="2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ES" sz="2000" dirty="0" smtClean="0">
                <a:latin typeface="Montserrat" panose="02000505000000020004" pitchFamily="2" charset="0"/>
              </a:rPr>
              <a:t>Constancia </a:t>
            </a:r>
            <a:r>
              <a:rPr lang="es-ES" sz="2000" dirty="0">
                <a:latin typeface="Montserrat" panose="02000505000000020004" pitchFamily="2" charset="0"/>
              </a:rPr>
              <a:t>de dominio de idioma inglés de parte de la </a:t>
            </a:r>
            <a:r>
              <a:rPr lang="es-ES" sz="2000" dirty="0" smtClean="0">
                <a:latin typeface="Montserrat" panose="02000505000000020004" pitchFamily="2" charset="0"/>
              </a:rPr>
              <a:t>Facultad de </a:t>
            </a:r>
            <a:r>
              <a:rPr lang="es-ES" sz="2000" dirty="0">
                <a:latin typeface="Montserrat" panose="02000505000000020004" pitchFamily="2" charset="0"/>
              </a:rPr>
              <a:t>Idiomas o </a:t>
            </a:r>
            <a:r>
              <a:rPr lang="es-ES" sz="2000" dirty="0" smtClean="0">
                <a:latin typeface="Montserrat" panose="02000505000000020004" pitchFamily="2" charset="0"/>
              </a:rPr>
              <a:t>certificación internacional </a:t>
            </a:r>
            <a:r>
              <a:rPr lang="es-ES" sz="2000" dirty="0">
                <a:latin typeface="Montserrat" panose="02000505000000020004" pitchFamily="2" charset="0"/>
              </a:rPr>
              <a:t>de inglés TOEFL o </a:t>
            </a:r>
            <a:r>
              <a:rPr lang="es-ES" sz="2000" dirty="0" smtClean="0">
                <a:latin typeface="Montserrat" panose="02000505000000020004" pitchFamily="2" charset="0"/>
              </a:rPr>
              <a:t>IELTS. Nivel </a:t>
            </a:r>
            <a:r>
              <a:rPr lang="es-ES" sz="2000" dirty="0">
                <a:latin typeface="Montserrat" panose="02000505000000020004" pitchFamily="2" charset="0"/>
              </a:rPr>
              <a:t>mínimo de lengua inglesa B1. (TOEFL </a:t>
            </a:r>
            <a:r>
              <a:rPr lang="es-ES" sz="2000" dirty="0" smtClean="0">
                <a:latin typeface="Montserrat" panose="02000505000000020004" pitchFamily="2" charset="0"/>
              </a:rPr>
              <a:t>ITP de </a:t>
            </a:r>
            <a:r>
              <a:rPr lang="es-ES" sz="2000" dirty="0">
                <a:latin typeface="Montserrat" panose="02000505000000020004" pitchFamily="2" charset="0"/>
              </a:rPr>
              <a:t>480 puntos</a:t>
            </a:r>
            <a:r>
              <a:rPr lang="es-ES" sz="2000" dirty="0" smtClean="0">
                <a:latin typeface="Montserrat" panose="02000505000000020004" pitchFamily="2" charset="0"/>
              </a:rPr>
              <a:t>)</a:t>
            </a:r>
            <a:endParaRPr lang="es-ES" sz="2000" dirty="0">
              <a:latin typeface="Montserrat" panose="02000505000000020004" pitchFamily="2" charset="0"/>
            </a:endParaRPr>
          </a:p>
          <a:p>
            <a:pPr marL="342900" indent="-342900">
              <a:buFont typeface="+mj-lt"/>
              <a:buAutoNum type="arabicPeriod"/>
            </a:pPr>
            <a:endParaRPr lang="es-ES" sz="2000" dirty="0" smtClean="0">
              <a:latin typeface="Montserrat" panose="02000505000000020004" pitchFamily="2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ES" sz="2000" dirty="0" smtClean="0">
                <a:latin typeface="Montserrat" panose="02000505000000020004" pitchFamily="2" charset="0"/>
              </a:rPr>
              <a:t>Carta </a:t>
            </a:r>
            <a:r>
              <a:rPr lang="es-ES" sz="2000" dirty="0">
                <a:latin typeface="Montserrat" panose="02000505000000020004" pitchFamily="2" charset="0"/>
              </a:rPr>
              <a:t>Compromiso </a:t>
            </a:r>
            <a:r>
              <a:rPr lang="es-ES" sz="2000" dirty="0" smtClean="0">
                <a:latin typeface="Montserrat" panose="02000505000000020004" pitchFamily="2" charset="0"/>
              </a:rPr>
              <a:t>UABC:  </a:t>
            </a:r>
            <a:r>
              <a:rPr lang="es-ES" dirty="0" smtClean="0">
                <a:latin typeface="Montserrat" panose="02000505000000020004" pitchFamily="2" charset="0"/>
                <a:hlinkClick r:id="rId5"/>
              </a:rPr>
              <a:t>http</a:t>
            </a:r>
            <a:r>
              <a:rPr lang="es-ES" dirty="0">
                <a:latin typeface="Montserrat" panose="02000505000000020004" pitchFamily="2" charset="0"/>
                <a:hlinkClick r:id="rId5"/>
              </a:rPr>
              <a:t>://</a:t>
            </a:r>
            <a:r>
              <a:rPr lang="es-ES" dirty="0" smtClean="0">
                <a:latin typeface="Montserrat" panose="02000505000000020004" pitchFamily="2" charset="0"/>
                <a:hlinkClick r:id="rId5"/>
              </a:rPr>
              <a:t>www.cgvca.uabc.mx/uabc/cciia/alumnos/intercambio/carta-compromiso</a:t>
            </a:r>
            <a:r>
              <a:rPr lang="es-ES" dirty="0" smtClean="0">
                <a:latin typeface="Montserrat" panose="02000505000000020004" pitchFamily="2" charset="0"/>
              </a:rPr>
              <a:t> (Los </a:t>
            </a:r>
            <a:r>
              <a:rPr lang="es-ES" dirty="0">
                <a:latin typeface="Montserrat" panose="02000505000000020004" pitchFamily="2" charset="0"/>
              </a:rPr>
              <a:t>alumnos que apliquen a programas virtuales quedan exentos de la compra de </a:t>
            </a:r>
            <a:r>
              <a:rPr lang="es-ES" dirty="0" smtClean="0">
                <a:latin typeface="Montserrat" panose="02000505000000020004" pitchFamily="2" charset="0"/>
              </a:rPr>
              <a:t>un seguro </a:t>
            </a:r>
            <a:r>
              <a:rPr lang="es-ES" dirty="0">
                <a:latin typeface="Montserrat" panose="02000505000000020004" pitchFamily="2" charset="0"/>
              </a:rPr>
              <a:t>de gastos médicos internacionales que menciona la carta compromiso).</a:t>
            </a:r>
          </a:p>
          <a:p>
            <a:pPr marL="342900" indent="-342900">
              <a:buFont typeface="+mj-lt"/>
              <a:buAutoNum type="arabicPeriod"/>
            </a:pPr>
            <a:endParaRPr lang="es-ES" dirty="0" smtClean="0">
              <a:latin typeface="Montserrat" panose="02000505000000020004" pitchFamily="2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ES" sz="2000" dirty="0" err="1" smtClean="0">
                <a:latin typeface="Montserrat" panose="02000505000000020004" pitchFamily="2" charset="0"/>
              </a:rPr>
              <a:t>Curriculum</a:t>
            </a:r>
            <a:r>
              <a:rPr lang="es-ES" sz="2000" dirty="0" smtClean="0">
                <a:latin typeface="Montserrat" panose="02000505000000020004" pitchFamily="2" charset="0"/>
              </a:rPr>
              <a:t> </a:t>
            </a:r>
            <a:r>
              <a:rPr lang="es-ES" sz="2000" dirty="0">
                <a:latin typeface="Montserrat" panose="02000505000000020004" pitchFamily="2" charset="0"/>
              </a:rPr>
              <a:t>vitae redactado en lengua inglesa.</a:t>
            </a:r>
          </a:p>
          <a:p>
            <a:pPr marL="342900" indent="-342900">
              <a:buFont typeface="+mj-lt"/>
              <a:buAutoNum type="arabicPeriod"/>
            </a:pPr>
            <a:endParaRPr lang="es-ES" sz="2000" dirty="0" smtClean="0">
              <a:latin typeface="Montserrat" panose="02000505000000020004" pitchFamily="2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ES" sz="2000" dirty="0" smtClean="0">
                <a:latin typeface="Montserrat" panose="02000505000000020004" pitchFamily="2" charset="0"/>
              </a:rPr>
              <a:t>Presentar </a:t>
            </a:r>
            <a:r>
              <a:rPr lang="es-ES" sz="2000" dirty="0">
                <a:latin typeface="Montserrat" panose="02000505000000020004" pitchFamily="2" charset="0"/>
              </a:rPr>
              <a:t>estado de cuenta de venta de boletos del Sorteo </a:t>
            </a:r>
            <a:r>
              <a:rPr lang="es-ES" sz="2000" dirty="0" smtClean="0">
                <a:latin typeface="Montserrat" panose="02000505000000020004" pitchFamily="2" charset="0"/>
              </a:rPr>
              <a:t>de UABC </a:t>
            </a:r>
            <a:r>
              <a:rPr lang="es-ES" sz="2000" dirty="0">
                <a:latin typeface="Montserrat" panose="02000505000000020004" pitchFamily="2" charset="0"/>
              </a:rPr>
              <a:t>en el semestre </a:t>
            </a:r>
            <a:r>
              <a:rPr lang="es-ES" sz="2000" dirty="0" smtClean="0">
                <a:latin typeface="Montserrat" panose="02000505000000020004" pitchFamily="2" charset="0"/>
              </a:rPr>
              <a:t>previo o </a:t>
            </a:r>
            <a:r>
              <a:rPr lang="es-ES" sz="2000" dirty="0">
                <a:latin typeface="Montserrat" panose="02000505000000020004" pitchFamily="2" charset="0"/>
              </a:rPr>
              <a:t>actual a su solicitud de intercambio estudiantil.</a:t>
            </a:r>
            <a:endParaRPr lang="es-MX" sz="2000" dirty="0"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77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665</Words>
  <Application>Microsoft Office PowerPoint</Application>
  <PresentationFormat>Panorámica</PresentationFormat>
  <Paragraphs>69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Montserrat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marianna Berrelleza</dc:creator>
  <cp:lastModifiedBy>marianna Berrelleza</cp:lastModifiedBy>
  <cp:revision>42</cp:revision>
  <dcterms:created xsi:type="dcterms:W3CDTF">2021-08-25T17:44:54Z</dcterms:created>
  <dcterms:modified xsi:type="dcterms:W3CDTF">2021-10-22T04:11:49Z</dcterms:modified>
</cp:coreProperties>
</file>